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8" r:id="rId9"/>
    <p:sldId id="272" r:id="rId10"/>
    <p:sldId id="273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92D78A-D168-4511-8DF1-06DD277E50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E1BB5-FD1F-4606-B822-140FF3052733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F94DF-9D59-437E-A316-19572AB52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gsfc.nasa.gov/" TargetMode="External"/><Relationship Id="rId5" Type="http://schemas.openxmlformats.org/officeDocument/2006/relationships/image" Target="../media/image6.gif"/><Relationship Id="rId4" Type="http://schemas.openxmlformats.org/officeDocument/2006/relationships/hyperlink" Target="http://www.nasa.gov/" TargetMode="External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hyperlink" Target="http://www.nasa.gov/" TargetMode="Externa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hyperlink" Target="http://www.gsfc.nasa.gov/" TargetMode="External"/><Relationship Id="rId4" Type="http://schemas.openxmlformats.org/officeDocument/2006/relationships/image" Target="../media/image6.gif"/><Relationship Id="rId9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" TargetMode="External"/><Relationship Id="rId7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www.gsfc.nasa.gov/" TargetMode="Externa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nasa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hyperlink" Target="http://www.gsfc.nasa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nasa.gov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hyperlink" Target="http://www.gsfc.nasa.gov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7772400" cy="14478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AERONET-OC: Gloria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25908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71600" y="5780782"/>
            <a:ext cx="66246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2400" b="0" dirty="0">
              <a:solidFill>
                <a:srgbClr val="0066CC"/>
              </a:solidFill>
            </a:endParaRPr>
          </a:p>
          <a:p>
            <a:pPr algn="ctr"/>
            <a:r>
              <a:rPr lang="en-US" sz="2000" dirty="0">
                <a:solidFill>
                  <a:srgbClr val="0066CC"/>
                </a:solidFill>
                <a:latin typeface="Comic Sans MS" pitchFamily="66" charset="0"/>
              </a:rPr>
              <a:t>Istanbul, </a:t>
            </a:r>
            <a:r>
              <a:rPr lang="en-US" sz="2000" dirty="0" smtClean="0">
                <a:solidFill>
                  <a:srgbClr val="0066CC"/>
                </a:solidFill>
                <a:latin typeface="Comic Sans MS" pitchFamily="66" charset="0"/>
              </a:rPr>
              <a:t>10-11 November 2011.</a:t>
            </a:r>
            <a:r>
              <a:rPr lang="en-US" sz="2000" b="0" dirty="0" smtClean="0">
                <a:solidFill>
                  <a:srgbClr val="0066CC"/>
                </a:solidFill>
              </a:rPr>
              <a:t> </a:t>
            </a:r>
            <a:endParaRPr lang="en-US" sz="2000" b="0" dirty="0">
              <a:solidFill>
                <a:srgbClr val="0066CC"/>
              </a:solidFill>
            </a:endParaRPr>
          </a:p>
          <a:p>
            <a:pPr algn="ctr"/>
            <a:endParaRPr lang="en-US" sz="2000" b="0" dirty="0">
              <a:solidFill>
                <a:srgbClr val="0066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38100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Giuseppe Zibordi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507" y="152400"/>
            <a:ext cx="14404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ziborgi\Documents\ZIBTMP\Figures\NIMRD_log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52400"/>
            <a:ext cx="73367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86200"/>
            <a:ext cx="8763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8763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" y="1"/>
            <a:ext cx="2428875" cy="61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Assessment of </a:t>
            </a:r>
          </a:p>
          <a:p>
            <a:r>
              <a:rPr lang="en-US" sz="3200" b="1" dirty="0" smtClean="0">
                <a:solidFill>
                  <a:schemeClr val="tx2"/>
                </a:solidFill>
              </a:rPr>
              <a:t>Satellite Ocean Color Primary Products 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1"/>
            <a:ext cx="2428875" cy="61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507" y="152400"/>
            <a:ext cx="14404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429000" y="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Comic Sans MS" pitchFamily="66" charset="0"/>
              </a:rPr>
              <a:t>Gloria</a:t>
            </a:r>
            <a:endParaRPr lang="en-US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943600" y="4267200"/>
            <a:ext cx="3048000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200" b="1" dirty="0">
                <a:solidFill>
                  <a:srgbClr val="3366FF"/>
                </a:solidFill>
                <a:latin typeface="Comic Sans MS" pitchFamily="66" charset="0"/>
              </a:rPr>
              <a:t>Site: 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Gloria  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200" b="1" dirty="0">
                <a:solidFill>
                  <a:srgbClr val="3366FF"/>
                </a:solidFill>
                <a:latin typeface="Comic Sans MS" pitchFamily="66" charset="0"/>
              </a:rPr>
              <a:t>Location: 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Black Sea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200" b="1" dirty="0">
                <a:solidFill>
                  <a:srgbClr val="3366FF"/>
                </a:solidFill>
                <a:latin typeface="Comic Sans MS" pitchFamily="66" charset="0"/>
              </a:rPr>
              <a:t>Water type: 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Case-2 (sed. dom.)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200" b="1" dirty="0" smtClean="0">
                <a:solidFill>
                  <a:srgbClr val="3366FF"/>
                </a:solidFill>
                <a:latin typeface="Comic Sans MS" pitchFamily="66" charset="0"/>
              </a:rPr>
              <a:t>Water depth: 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50 m (height: 30 m)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200" b="1" dirty="0" smtClean="0">
                <a:solidFill>
                  <a:srgbClr val="3366FF"/>
                </a:solidFill>
                <a:latin typeface="Comic Sans MS" pitchFamily="66" charset="0"/>
              </a:rPr>
              <a:t>Distance: 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~20 nm 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200" b="1" dirty="0">
                <a:solidFill>
                  <a:srgbClr val="3366FF"/>
                </a:solidFill>
                <a:latin typeface="Comic Sans MS" pitchFamily="66" charset="0"/>
              </a:rPr>
              <a:t>Period: 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2010-present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5943600" y="2057400"/>
            <a:ext cx="2977844" cy="2057401"/>
            <a:chOff x="5867399" y="2819399"/>
            <a:chExt cx="2977844" cy="2057401"/>
          </a:xfrm>
        </p:grpSpPr>
        <p:pic>
          <p:nvPicPr>
            <p:cNvPr id="5632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399" y="2819399"/>
              <a:ext cx="2977844" cy="2057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1"/>
            <p:cNvSpPr/>
            <p:nvPr/>
          </p:nvSpPr>
          <p:spPr>
            <a:xfrm>
              <a:off x="6477000" y="3810000"/>
              <a:ext cx="76200" cy="7620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77000" y="38100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Gloria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457200" y="2286000"/>
            <a:ext cx="4800600" cy="3962400"/>
            <a:chOff x="838200" y="2743200"/>
            <a:chExt cx="3886200" cy="2929354"/>
          </a:xfrm>
        </p:grpSpPr>
        <p:pic>
          <p:nvPicPr>
            <p:cNvPr id="56323" name="Picture 3" descr="C:\Users\ziborgi\Documents\ZIBIMG\PIC\GLORIA\Inst_gear\GLORIA_IMG_267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200" y="2743200"/>
              <a:ext cx="3886200" cy="259080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1981200" y="53340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  <a:latin typeface="Comic Sans MS" pitchFamily="66" charset="0"/>
                </a:rPr>
                <a:t>Gloria Platform</a:t>
              </a:r>
              <a:endParaRPr lang="en-US" sz="1600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oup 20"/>
          <p:cNvGrpSpPr/>
          <p:nvPr/>
        </p:nvGrpSpPr>
        <p:grpSpPr>
          <a:xfrm>
            <a:off x="228600" y="1371600"/>
            <a:ext cx="2083676" cy="3228474"/>
            <a:chOff x="228600" y="1371600"/>
            <a:chExt cx="2083676" cy="3228474"/>
          </a:xfrm>
        </p:grpSpPr>
        <p:grpSp>
          <p:nvGrpSpPr>
            <p:cNvPr id="6" name="Group 19"/>
            <p:cNvGrpSpPr/>
            <p:nvPr/>
          </p:nvGrpSpPr>
          <p:grpSpPr>
            <a:xfrm>
              <a:off x="228600" y="1371600"/>
              <a:ext cx="1734207" cy="2286000"/>
              <a:chOff x="152400" y="1524000"/>
              <a:chExt cx="1219200" cy="1638972"/>
            </a:xfrm>
          </p:grpSpPr>
          <p:pic>
            <p:nvPicPr>
              <p:cNvPr id="56325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2388" y="1781387"/>
                <a:ext cx="990600" cy="1381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52400" y="1524000"/>
                <a:ext cx="1219200" cy="24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C00000"/>
                    </a:solidFill>
                    <a:latin typeface="Comic Sans MS" pitchFamily="66" charset="0"/>
                  </a:rPr>
                  <a:t>    </a:t>
                </a:r>
                <a:r>
                  <a:rPr lang="en-US" sz="1600" dirty="0" err="1" smtClean="0">
                    <a:solidFill>
                      <a:srgbClr val="C00000"/>
                    </a:solidFill>
                    <a:latin typeface="Comic Sans MS" pitchFamily="66" charset="0"/>
                  </a:rPr>
                  <a:t>SeaPRISM</a:t>
                </a:r>
                <a:endParaRPr lang="en-US" sz="1600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8" name="Oval 17"/>
            <p:cNvSpPr/>
            <p:nvPr/>
          </p:nvSpPr>
          <p:spPr>
            <a:xfrm>
              <a:off x="2133600" y="4419600"/>
              <a:ext cx="178676" cy="18047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4114800" y="4114799"/>
            <a:ext cx="2362200" cy="2472155"/>
            <a:chOff x="4114800" y="4724400"/>
            <a:chExt cx="1905000" cy="1880783"/>
          </a:xfrm>
        </p:grpSpPr>
        <p:pic>
          <p:nvPicPr>
            <p:cNvPr id="5632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19600" y="4724400"/>
              <a:ext cx="11176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4114800" y="6347616"/>
              <a:ext cx="1905000" cy="25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  <a:latin typeface="Comic Sans MS" pitchFamily="66" charset="0"/>
                </a:rPr>
                <a:t>  Complex Logistics</a:t>
              </a:r>
              <a:endParaRPr lang="en-US" sz="1600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  <p:pic>
        <p:nvPicPr>
          <p:cNvPr id="18434" name="Picture 2" descr="C:\Users\ziborgi\Documents\ZIBTMP\Figures\NIMRD_logo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152400"/>
            <a:ext cx="733678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914400"/>
            <a:ext cx="2895600" cy="234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276600"/>
            <a:ext cx="5791200" cy="315883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62400" y="152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Comic Sans MS" pitchFamily="66" charset="0"/>
              </a:rPr>
              <a:t>L</a:t>
            </a:r>
            <a:r>
              <a:rPr lang="en-US" sz="3600" b="1" baseline="-25000" dirty="0" smtClean="0">
                <a:solidFill>
                  <a:schemeClr val="tx2"/>
                </a:solidFill>
                <a:latin typeface="Comic Sans MS" pitchFamily="66" charset="0"/>
              </a:rPr>
              <a:t>WN</a:t>
            </a:r>
            <a:r>
              <a:rPr lang="en-US" sz="3600" b="1" dirty="0" smtClean="0">
                <a:solidFill>
                  <a:schemeClr val="tx2"/>
                </a:solidFill>
                <a:latin typeface="Comic Sans MS" pitchFamily="66" charset="0"/>
              </a:rPr>
              <a:t> from Gloria</a:t>
            </a:r>
            <a:endParaRPr lang="en-US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14478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Gloria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(2011)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4419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   </a:t>
            </a:r>
            <a:r>
              <a:rPr lang="en-US" b="1" dirty="0" err="1" smtClean="0">
                <a:solidFill>
                  <a:schemeClr val="tx2"/>
                </a:solidFill>
              </a:rPr>
              <a:t>BiOMaP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(2000-2009)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Picture 31" descr="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90800" cy="652463"/>
          </a:xfrm>
          <a:prstGeom prst="rect">
            <a:avLst/>
          </a:prstGeom>
          <a:noFill/>
        </p:spPr>
      </p:pic>
      <p:pic>
        <p:nvPicPr>
          <p:cNvPr id="9" name="Picture 3" descr="C:\Users\ziborgi\Documents\ZIBIMG\PIC\GLORIA\Inst_gear\GLORIA_IMG_2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90600"/>
            <a:ext cx="2743200" cy="1887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6858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Comic Sans MS" pitchFamily="66" charset="0"/>
              </a:rPr>
              <a:t>Future AERONET-OC 	Site in the Black Sea? </a:t>
            </a:r>
            <a:endParaRPr lang="en-US" sz="36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4495800" y="2362200"/>
            <a:ext cx="4191000" cy="3200400"/>
            <a:chOff x="5867399" y="2819399"/>
            <a:chExt cx="2977844" cy="2057401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7399" y="2819399"/>
              <a:ext cx="2977844" cy="2057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>
            <a:xfrm>
              <a:off x="6477000" y="3810000"/>
              <a:ext cx="76200" cy="7620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77000" y="38100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Gloria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pic>
        <p:nvPicPr>
          <p:cNvPr id="20482" name="Picture 2" descr="C:\Users\ziborgi\Documents\ZIBTMP\Figures\GALATA\Galata platform\DSC01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438400"/>
            <a:ext cx="2362200" cy="3149600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5105400" y="4343400"/>
            <a:ext cx="1066800" cy="369332"/>
            <a:chOff x="5029200" y="4114800"/>
            <a:chExt cx="1066800" cy="369332"/>
          </a:xfrm>
        </p:grpSpPr>
        <p:sp>
          <p:nvSpPr>
            <p:cNvPr id="8" name="Oval 7"/>
            <p:cNvSpPr/>
            <p:nvPr/>
          </p:nvSpPr>
          <p:spPr>
            <a:xfrm>
              <a:off x="5029200" y="41910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41148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Galata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31" descr="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90800" cy="652463"/>
          </a:xfrm>
          <a:prstGeom prst="rect">
            <a:avLst/>
          </a:prstGeom>
          <a:noFill/>
        </p:spPr>
      </p:pic>
      <p:pic>
        <p:nvPicPr>
          <p:cNvPr id="19458" name="Picture 2" descr="C:\Users\ziborgi\Documents\ZIBTMP\Figures\IOBAS_Logo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0"/>
            <a:ext cx="701842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962150"/>
            <a:ext cx="8424863" cy="44196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Traceable</a:t>
            </a:r>
            <a:r>
              <a:rPr lang="en-US" sz="2200" dirty="0">
                <a:solidFill>
                  <a:srgbClr val="0033CC"/>
                </a:solidFill>
                <a:latin typeface="Comic Sans MS" pitchFamily="66" charset="0"/>
              </a:rPr>
              <a:t> (with defined uncertainties quantified, when appropriate, through reference standards);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Globally distributed</a:t>
            </a:r>
            <a:r>
              <a:rPr lang="en-US" sz="2200" dirty="0">
                <a:solidFill>
                  <a:srgbClr val="0033CC"/>
                </a:solidFill>
                <a:latin typeface="Comic Sans MS" pitchFamily="66" charset="0"/>
              </a:rPr>
              <a:t> (ideally representing the wide range of geophysical conditions that remote sensing products are expected to observe);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Continuous</a:t>
            </a:r>
            <a:r>
              <a:rPr lang="en-US" sz="2200" dirty="0">
                <a:solidFill>
                  <a:srgbClr val="0033CC"/>
                </a:solidFill>
                <a:latin typeface="Comic Sans MS" pitchFamily="66" charset="0"/>
              </a:rPr>
              <a:t> (time-series of quality assured data are fundamental for assessing remote sensing products from successive space missions);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Cross-site consistent</a:t>
            </a:r>
            <a:r>
              <a:rPr lang="en-US" sz="2200" dirty="0">
                <a:solidFill>
                  <a:srgbClr val="0033CC"/>
                </a:solidFill>
                <a:latin typeface="Comic Sans MS" pitchFamily="66" charset="0"/>
              </a:rPr>
              <a:t> (uncertainties should be likely the same for all measurement sites and measurement conditions);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Accessible</a:t>
            </a:r>
            <a:r>
              <a:rPr lang="en-US" sz="2200" dirty="0">
                <a:solidFill>
                  <a:srgbClr val="0033CC"/>
                </a:solidFill>
                <a:latin typeface="Comic Sans MS" pitchFamily="66" charset="0"/>
              </a:rPr>
              <a:t> (availability through suitable data policies, is a key element for any cal/</a:t>
            </a:r>
            <a:r>
              <a:rPr lang="en-US" sz="2200" dirty="0" err="1">
                <a:solidFill>
                  <a:srgbClr val="0033CC"/>
                </a:solidFill>
                <a:latin typeface="Comic Sans MS" pitchFamily="66" charset="0"/>
              </a:rPr>
              <a:t>val</a:t>
            </a:r>
            <a:r>
              <a:rPr lang="en-US" sz="2200" dirty="0">
                <a:solidFill>
                  <a:srgbClr val="0033CC"/>
                </a:solidFill>
                <a:latin typeface="Comic Sans MS" pitchFamily="66" charset="0"/>
              </a:rPr>
              <a:t> program).  </a:t>
            </a:r>
          </a:p>
        </p:txBody>
      </p:sp>
      <p:pic>
        <p:nvPicPr>
          <p:cNvPr id="48132" name="Picture 4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90800" cy="652463"/>
          </a:xfrm>
          <a:prstGeom prst="rect">
            <a:avLst/>
          </a:prstGeom>
          <a:noFill/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752600" y="609600"/>
            <a:ext cx="61928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33CC"/>
                </a:solidFill>
                <a:latin typeface="Comic Sans MS" pitchFamily="66" charset="0"/>
              </a:rPr>
              <a:t>Requirements for field data supporting cal/</a:t>
            </a:r>
            <a:r>
              <a:rPr lang="en-US" sz="3200" dirty="0" err="1">
                <a:solidFill>
                  <a:srgbClr val="0033CC"/>
                </a:solidFill>
                <a:latin typeface="Comic Sans MS" pitchFamily="66" charset="0"/>
              </a:rPr>
              <a:t>val</a:t>
            </a:r>
            <a:r>
              <a:rPr lang="en-US" sz="3200" dirty="0">
                <a:solidFill>
                  <a:srgbClr val="0033CC"/>
                </a:solidFill>
                <a:latin typeface="Comic Sans MS" pitchFamily="66" charset="0"/>
              </a:rPr>
              <a:t> programs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1_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700213"/>
            <a:ext cx="6589712" cy="3279775"/>
          </a:xfrm>
          <a:prstGeom prst="rect">
            <a:avLst/>
          </a:prstGeom>
          <a:noFill/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620713"/>
            <a:ext cx="684213" cy="62372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50825" y="620713"/>
            <a:ext cx="889317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chemeClr val="accent2"/>
                </a:solidFill>
                <a:latin typeface="Comic Sans MS" pitchFamily="66" charset="0"/>
              </a:rPr>
              <a:t>AERONET – Ocean Color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 is a sub-network  of the Aerosol Robotic Network (AERONET), relying on modified sun-photometers to support ocean color validation activities with highly consistent time-series of </a:t>
            </a:r>
            <a:r>
              <a:rPr lang="en-US" i="1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n-US" i="1" baseline="-25000">
                <a:solidFill>
                  <a:srgbClr val="FF0000"/>
                </a:solidFill>
                <a:latin typeface="Comic Sans MS" pitchFamily="66" charset="0"/>
              </a:rPr>
              <a:t>WN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en-US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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) and </a:t>
            </a:r>
            <a:r>
              <a:rPr lang="en-US" sz="2000" i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en-US" baseline="-2500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>
                <a:solidFill>
                  <a:srgbClr val="FF0000"/>
                </a:solidFill>
              </a:rPr>
              <a:t>(</a:t>
            </a:r>
            <a:r>
              <a:rPr lang="en-US">
                <a:solidFill>
                  <a:srgbClr val="FF0000"/>
                </a:solidFill>
                <a:sym typeface="Symbol" pitchFamily="18" charset="2"/>
              </a:rPr>
              <a:t></a:t>
            </a:r>
            <a:r>
              <a:rPr lang="en-US">
                <a:solidFill>
                  <a:srgbClr val="FF0000"/>
                </a:solidFill>
              </a:rPr>
              <a:t>)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n-US">
                <a:latin typeface="Comic Sans MS" pitchFamily="66" charset="0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96188" y="115888"/>
            <a:ext cx="1360487" cy="576262"/>
            <a:chOff x="4830" y="3974"/>
            <a:chExt cx="721" cy="288"/>
          </a:xfrm>
        </p:grpSpPr>
        <p:pic>
          <p:nvPicPr>
            <p:cNvPr id="40966" name="Picture 6" descr="Animated NASA logo in which the orbit element circles the word NASA. On subsidiary pages, clicking on this graphic returns you to the NASA Home page, http://www.nasa.gov.">
              <a:hlinkClick r:id="rId4"/>
            </p:cNvPr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14" y="3974"/>
              <a:ext cx="337" cy="288"/>
            </a:xfrm>
            <a:prstGeom prst="rect">
              <a:avLst/>
            </a:prstGeom>
            <a:noFill/>
          </p:spPr>
        </p:pic>
        <p:pic>
          <p:nvPicPr>
            <p:cNvPr id="40967" name="Picture 7" descr="[Goddard Space Flight Center Homepage]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30" y="3974"/>
              <a:ext cx="320" cy="288"/>
            </a:xfrm>
            <a:prstGeom prst="rect">
              <a:avLst/>
            </a:prstGeom>
            <a:noFill/>
          </p:spPr>
        </p:pic>
      </p:grp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39750" y="6524625"/>
            <a:ext cx="8208963" cy="269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100">
                <a:latin typeface="Comic Sans MS" pitchFamily="66" charset="0"/>
              </a:rPr>
              <a:t>G.Zibordi et al. A Network for Standardized Ocean Color Validation Measurements. Eos Transactions,  87: 293, 297, 2006.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3132138" y="0"/>
            <a:ext cx="41052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66FF"/>
                </a:solidFill>
                <a:latin typeface="Comic Sans MS" pitchFamily="66" charset="0"/>
              </a:rPr>
              <a:t>AERONET-OC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68313" y="5084763"/>
            <a:ext cx="8281987" cy="14027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1700" dirty="0">
                <a:solidFill>
                  <a:schemeClr val="accent2"/>
                </a:solidFill>
                <a:latin typeface="Comic Sans MS" pitchFamily="66" charset="0"/>
              </a:rPr>
              <a:t>Autonomous radiometers operated on fixed platforms in coastal regions;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1700" dirty="0">
                <a:solidFill>
                  <a:schemeClr val="accent2"/>
                </a:solidFill>
                <a:latin typeface="Comic Sans MS" pitchFamily="66" charset="0"/>
              </a:rPr>
              <a:t>Identical measuring systems and protocols, </a:t>
            </a:r>
            <a:r>
              <a:rPr lang="en-US" sz="1700" dirty="0" smtClean="0">
                <a:solidFill>
                  <a:schemeClr val="accent2"/>
                </a:solidFill>
                <a:latin typeface="Comic Sans MS" pitchFamily="66" charset="0"/>
              </a:rPr>
              <a:t>sensor calibrated </a:t>
            </a:r>
            <a:r>
              <a:rPr lang="en-US" sz="1700" dirty="0">
                <a:solidFill>
                  <a:schemeClr val="accent2"/>
                </a:solidFill>
                <a:latin typeface="Comic Sans MS" pitchFamily="66" charset="0"/>
              </a:rPr>
              <a:t>using a single reference source and method, and </a:t>
            </a:r>
            <a:r>
              <a:rPr lang="en-US" sz="1700" dirty="0" smtClean="0">
                <a:solidFill>
                  <a:schemeClr val="accent2"/>
                </a:solidFill>
                <a:latin typeface="Comic Sans MS" pitchFamily="66" charset="0"/>
              </a:rPr>
              <a:t>data processed </a:t>
            </a:r>
            <a:r>
              <a:rPr lang="en-US" sz="1700" dirty="0">
                <a:solidFill>
                  <a:schemeClr val="accent2"/>
                </a:solidFill>
                <a:latin typeface="Comic Sans MS" pitchFamily="66" charset="0"/>
              </a:rPr>
              <a:t>with the same code;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1700" dirty="0">
                <a:solidFill>
                  <a:schemeClr val="accent2"/>
                </a:solidFill>
                <a:latin typeface="Comic Sans MS" pitchFamily="66" charset="0"/>
              </a:rPr>
              <a:t>Standardized products of normalized water-leaving radiance and aerosol optical thickness.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539750" y="4797425"/>
            <a:ext cx="18002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Rationale:</a:t>
            </a:r>
          </a:p>
        </p:txBody>
      </p:sp>
      <p:pic>
        <p:nvPicPr>
          <p:cNvPr id="40973" name="Picture 13" descr="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0"/>
            <a:ext cx="2590800" cy="652463"/>
          </a:xfrm>
          <a:prstGeom prst="rect">
            <a:avLst/>
          </a:prstGeom>
          <a:noFill/>
        </p:spPr>
      </p:pic>
      <p:graphicFrame>
        <p:nvGraphicFramePr>
          <p:cNvPr id="40975" name="Object 15"/>
          <p:cNvGraphicFramePr>
            <a:graphicFrameLocks noChangeAspect="1"/>
          </p:cNvGraphicFramePr>
          <p:nvPr>
            <p:ph/>
          </p:nvPr>
        </p:nvGraphicFramePr>
        <p:xfrm>
          <a:off x="3409950" y="1168400"/>
          <a:ext cx="2322513" cy="4064000"/>
        </p:xfrm>
        <a:graphic>
          <a:graphicData uri="http://schemas.openxmlformats.org/presentationml/2006/ole">
            <p:oleObj spid="_x0000_s1026" name="Equation" r:id="rId9" imgW="101520" imgH="1774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11188" y="3357563"/>
            <a:ext cx="8353425" cy="3263900"/>
          </a:xfrm>
          <a:prstGeom prst="rect">
            <a:avLst/>
          </a:prstGeom>
          <a:solidFill>
            <a:schemeClr val="bg1"/>
          </a:solidFill>
          <a:ln w="9525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dirty="0">
                <a:latin typeface="Comic Sans MS" pitchFamily="66" charset="0"/>
              </a:rPr>
              <a:t>Calibration service performed by JRC (from 2002 to 2008) and GSFC (from 2009) for above-water radiometric measurements (comparisons between JRC and NASA have shown differences on average below 2%).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dirty="0" err="1">
                <a:latin typeface="Comic Sans MS" pitchFamily="66" charset="0"/>
              </a:rPr>
              <a:t>SeaPRISMs</a:t>
            </a:r>
            <a:r>
              <a:rPr lang="en-US" dirty="0">
                <a:latin typeface="Comic Sans MS" pitchFamily="66" charset="0"/>
              </a:rPr>
              <a:t> operated from fixed deployment platforms.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dirty="0">
                <a:latin typeface="Comic Sans MS" pitchFamily="66" charset="0"/>
              </a:rPr>
              <a:t>Meteorological satellites (i.e., METEOSAT, GOES) or computers.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dirty="0">
                <a:latin typeface="Comic Sans MS" pitchFamily="66" charset="0"/>
              </a:rPr>
              <a:t>AERONET-OC data handling system (part of AERONET).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dirty="0">
                <a:latin typeface="Comic Sans MS" pitchFamily="66" charset="0"/>
              </a:rPr>
              <a:t>Marine and atmospheric </a:t>
            </a:r>
            <a:r>
              <a:rPr lang="en-US" dirty="0" smtClean="0">
                <a:latin typeface="Comic Sans MS" pitchFamily="66" charset="0"/>
              </a:rPr>
              <a:t>QA products </a:t>
            </a:r>
            <a:r>
              <a:rPr lang="en-US" dirty="0">
                <a:latin typeface="Comic Sans MS" pitchFamily="66" charset="0"/>
              </a:rPr>
              <a:t>(i.e., </a:t>
            </a:r>
            <a:r>
              <a:rPr lang="en-US" i="1" dirty="0">
                <a:latin typeface="Comic Sans MS" pitchFamily="66" charset="0"/>
              </a:rPr>
              <a:t>L</a:t>
            </a:r>
            <a:r>
              <a:rPr lang="en-US" i="1" baseline="-25000" dirty="0">
                <a:latin typeface="Comic Sans MS" pitchFamily="66" charset="0"/>
              </a:rPr>
              <a:t>WN</a:t>
            </a:r>
            <a:r>
              <a:rPr lang="en-US" dirty="0">
                <a:latin typeface="Comic Sans MS" pitchFamily="66" charset="0"/>
              </a:rPr>
              <a:t> and </a:t>
            </a:r>
            <a:r>
              <a:rPr lang="en-US" dirty="0">
                <a:latin typeface="Comic Sans MS" pitchFamily="66" charset="0"/>
                <a:sym typeface="Symbol" pitchFamily="18" charset="2"/>
              </a:rPr>
              <a:t></a:t>
            </a:r>
            <a:r>
              <a:rPr lang="en-US" baseline="-25000" dirty="0">
                <a:latin typeface="Comic Sans MS" pitchFamily="66" charset="0"/>
                <a:sym typeface="Symbol" pitchFamily="18" charset="2"/>
              </a:rPr>
              <a:t>a</a:t>
            </a:r>
            <a:r>
              <a:rPr lang="en-US" dirty="0">
                <a:latin typeface="Comic Sans MS" pitchFamily="66" charset="0"/>
                <a:sym typeface="Symbol" pitchFamily="18" charset="2"/>
              </a:rPr>
              <a:t>() at the 412, 443, 488, 531, 551, 667, 870 and 1020 nm nominal center-wavelengths). 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dirty="0">
                <a:latin typeface="Comic Sans MS" pitchFamily="66" charset="0"/>
              </a:rPr>
              <a:t>Products accessibility through internet with a specified data policy. 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11188" y="765175"/>
            <a:ext cx="5473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80000"/>
              </a:spcBef>
            </a:pPr>
            <a:r>
              <a:rPr lang="en-US" sz="3600">
                <a:solidFill>
                  <a:srgbClr val="0066CC"/>
                </a:solidFill>
                <a:latin typeface="Comic Sans MS" pitchFamily="66" charset="0"/>
              </a:rPr>
              <a:t>           AERONET-OC: the network elements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755650" y="1773238"/>
            <a:ext cx="8066088" cy="1512887"/>
            <a:chOff x="476" y="1117"/>
            <a:chExt cx="5081" cy="953"/>
          </a:xfrm>
        </p:grpSpPr>
        <p:sp>
          <p:nvSpPr>
            <p:cNvPr id="53253" name="Line 5"/>
            <p:cNvSpPr>
              <a:spLocks noChangeShapeType="1"/>
            </p:cNvSpPr>
            <p:nvPr/>
          </p:nvSpPr>
          <p:spPr bwMode="auto">
            <a:xfrm>
              <a:off x="1837" y="1842"/>
              <a:ext cx="318" cy="0"/>
            </a:xfrm>
            <a:prstGeom prst="line">
              <a:avLst/>
            </a:prstGeom>
            <a:noFill/>
            <a:ln w="1905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54" name="Line 6"/>
            <p:cNvSpPr>
              <a:spLocks noChangeShapeType="1"/>
            </p:cNvSpPr>
            <p:nvPr/>
          </p:nvSpPr>
          <p:spPr bwMode="auto">
            <a:xfrm flipV="1">
              <a:off x="1066" y="1842"/>
              <a:ext cx="226" cy="0"/>
            </a:xfrm>
            <a:prstGeom prst="line">
              <a:avLst/>
            </a:prstGeom>
            <a:noFill/>
            <a:ln w="1905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55" name="Line 7"/>
            <p:cNvSpPr>
              <a:spLocks noChangeShapeType="1"/>
            </p:cNvSpPr>
            <p:nvPr/>
          </p:nvSpPr>
          <p:spPr bwMode="auto">
            <a:xfrm>
              <a:off x="2699" y="1842"/>
              <a:ext cx="317" cy="0"/>
            </a:xfrm>
            <a:prstGeom prst="line">
              <a:avLst/>
            </a:prstGeom>
            <a:noFill/>
            <a:ln w="1905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247" y="1706"/>
              <a:ext cx="635" cy="272"/>
              <a:chOff x="975" y="1298"/>
              <a:chExt cx="635" cy="272"/>
            </a:xfrm>
          </p:grpSpPr>
          <p:sp>
            <p:nvSpPr>
              <p:cNvPr id="53257" name="Oval 9"/>
              <p:cNvSpPr>
                <a:spLocks noChangeArrowheads="1"/>
              </p:cNvSpPr>
              <p:nvPr/>
            </p:nvSpPr>
            <p:spPr bwMode="auto">
              <a:xfrm>
                <a:off x="1020" y="1298"/>
                <a:ext cx="545" cy="272"/>
              </a:xfrm>
              <a:prstGeom prst="ellipse">
                <a:avLst/>
              </a:prstGeom>
              <a:noFill/>
              <a:ln w="9525">
                <a:solidFill>
                  <a:srgbClr val="00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" name="Text Box 10"/>
              <p:cNvSpPr txBox="1">
                <a:spLocks noChangeArrowheads="1"/>
              </p:cNvSpPr>
              <p:nvPr/>
            </p:nvSpPr>
            <p:spPr bwMode="auto">
              <a:xfrm>
                <a:off x="975" y="1344"/>
                <a:ext cx="63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Comic Sans MS" pitchFamily="66" charset="0"/>
                  </a:rPr>
                  <a:t>SeaPRISM</a:t>
                </a:r>
              </a:p>
            </p:txBody>
          </p:sp>
        </p:grpSp>
        <p:sp>
          <p:nvSpPr>
            <p:cNvPr id="53259" name="Oval 11"/>
            <p:cNvSpPr>
              <a:spLocks noChangeArrowheads="1"/>
            </p:cNvSpPr>
            <p:nvPr/>
          </p:nvSpPr>
          <p:spPr bwMode="auto">
            <a:xfrm>
              <a:off x="521" y="1706"/>
              <a:ext cx="545" cy="272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Text Box 12"/>
            <p:cNvSpPr txBox="1">
              <a:spLocks noChangeArrowheads="1"/>
            </p:cNvSpPr>
            <p:nvPr/>
          </p:nvSpPr>
          <p:spPr bwMode="auto">
            <a:xfrm>
              <a:off x="476" y="1752"/>
              <a:ext cx="6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Cal-service</a:t>
              </a:r>
            </a:p>
          </p:txBody>
        </p:sp>
        <p:sp>
          <p:nvSpPr>
            <p:cNvPr id="53261" name="Text Box 13"/>
            <p:cNvSpPr txBox="1">
              <a:spLocks noChangeArrowheads="1"/>
            </p:cNvSpPr>
            <p:nvPr/>
          </p:nvSpPr>
          <p:spPr bwMode="auto">
            <a:xfrm>
              <a:off x="703" y="1479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66CC"/>
                  </a:solidFill>
                </a:rPr>
                <a:t>1</a:t>
              </a:r>
            </a:p>
          </p:txBody>
        </p:sp>
        <p:sp>
          <p:nvSpPr>
            <p:cNvPr id="53262" name="Text Box 14"/>
            <p:cNvSpPr txBox="1">
              <a:spLocks noChangeArrowheads="1"/>
            </p:cNvSpPr>
            <p:nvPr/>
          </p:nvSpPr>
          <p:spPr bwMode="auto">
            <a:xfrm>
              <a:off x="1701" y="1117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66CC"/>
                  </a:solidFill>
                </a:rPr>
                <a:t>2</a:t>
              </a:r>
            </a:p>
          </p:txBody>
        </p:sp>
        <p:sp>
          <p:nvSpPr>
            <p:cNvPr id="53264" name="Oval 16"/>
            <p:cNvSpPr>
              <a:spLocks noChangeArrowheads="1"/>
            </p:cNvSpPr>
            <p:nvPr/>
          </p:nvSpPr>
          <p:spPr bwMode="auto">
            <a:xfrm>
              <a:off x="2154" y="1707"/>
              <a:ext cx="545" cy="272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2109" y="1480"/>
              <a:ext cx="635" cy="514"/>
              <a:chOff x="2109" y="1480"/>
              <a:chExt cx="635" cy="514"/>
            </a:xfrm>
          </p:grpSpPr>
          <p:sp>
            <p:nvSpPr>
              <p:cNvPr id="53265" name="Text Box 17"/>
              <p:cNvSpPr txBox="1">
                <a:spLocks noChangeArrowheads="1"/>
              </p:cNvSpPr>
              <p:nvPr/>
            </p:nvSpPr>
            <p:spPr bwMode="auto">
              <a:xfrm>
                <a:off x="2109" y="1706"/>
                <a:ext cx="63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>
                    <a:latin typeface="Comic Sans MS" pitchFamily="66" charset="0"/>
                  </a:rPr>
                  <a:t>Satellite     or PC</a:t>
                </a:r>
              </a:p>
            </p:txBody>
          </p:sp>
          <p:sp>
            <p:nvSpPr>
              <p:cNvPr id="53266" name="Text Box 18"/>
              <p:cNvSpPr txBox="1">
                <a:spLocks noChangeArrowheads="1"/>
              </p:cNvSpPr>
              <p:nvPr/>
            </p:nvSpPr>
            <p:spPr bwMode="auto">
              <a:xfrm>
                <a:off x="2290" y="1480"/>
                <a:ext cx="22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0066CC"/>
                    </a:solidFill>
                  </a:rPr>
                  <a:t>3</a:t>
                </a:r>
              </a:p>
            </p:txBody>
          </p:sp>
        </p:grpSp>
        <p:sp>
          <p:nvSpPr>
            <p:cNvPr id="53267" name="Text Box 19"/>
            <p:cNvSpPr txBox="1">
              <a:spLocks noChangeArrowheads="1"/>
            </p:cNvSpPr>
            <p:nvPr/>
          </p:nvSpPr>
          <p:spPr bwMode="auto">
            <a:xfrm>
              <a:off x="3016" y="1661"/>
              <a:ext cx="86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00" b="1">
                  <a:solidFill>
                    <a:srgbClr val="E7FCFF"/>
                  </a:solidFill>
                  <a:latin typeface="Impact" pitchFamily="34" charset="0"/>
                </a:rPr>
                <a:t>AERONET</a:t>
              </a:r>
            </a:p>
          </p:txBody>
        </p:sp>
        <p:sp>
          <p:nvSpPr>
            <p:cNvPr id="53268" name="Oval 20"/>
            <p:cNvSpPr>
              <a:spLocks noChangeArrowheads="1"/>
            </p:cNvSpPr>
            <p:nvPr/>
          </p:nvSpPr>
          <p:spPr bwMode="auto">
            <a:xfrm>
              <a:off x="3016" y="1616"/>
              <a:ext cx="862" cy="454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21"/>
            <p:cNvSpPr>
              <a:spLocks noChangeArrowheads="1"/>
            </p:cNvSpPr>
            <p:nvPr/>
          </p:nvSpPr>
          <p:spPr bwMode="auto">
            <a:xfrm>
              <a:off x="4196" y="1706"/>
              <a:ext cx="545" cy="272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Oval 22"/>
            <p:cNvSpPr>
              <a:spLocks noChangeArrowheads="1"/>
            </p:cNvSpPr>
            <p:nvPr/>
          </p:nvSpPr>
          <p:spPr bwMode="auto">
            <a:xfrm>
              <a:off x="5012" y="1706"/>
              <a:ext cx="545" cy="272"/>
            </a:xfrm>
            <a:prstGeom prst="ellips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Line 23"/>
            <p:cNvSpPr>
              <a:spLocks noChangeShapeType="1"/>
            </p:cNvSpPr>
            <p:nvPr/>
          </p:nvSpPr>
          <p:spPr bwMode="auto">
            <a:xfrm>
              <a:off x="3878" y="1842"/>
              <a:ext cx="318" cy="0"/>
            </a:xfrm>
            <a:prstGeom prst="line">
              <a:avLst/>
            </a:prstGeom>
            <a:noFill/>
            <a:ln w="1905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Line 24"/>
            <p:cNvSpPr>
              <a:spLocks noChangeShapeType="1"/>
            </p:cNvSpPr>
            <p:nvPr/>
          </p:nvSpPr>
          <p:spPr bwMode="auto">
            <a:xfrm>
              <a:off x="4740" y="1842"/>
              <a:ext cx="272" cy="0"/>
            </a:xfrm>
            <a:prstGeom prst="line">
              <a:avLst/>
            </a:prstGeom>
            <a:noFill/>
            <a:ln w="1905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Text Box 25"/>
            <p:cNvSpPr txBox="1">
              <a:spLocks noChangeArrowheads="1"/>
            </p:cNvSpPr>
            <p:nvPr/>
          </p:nvSpPr>
          <p:spPr bwMode="auto">
            <a:xfrm>
              <a:off x="3062" y="1752"/>
              <a:ext cx="10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AERONET-OC</a:t>
              </a:r>
            </a:p>
          </p:txBody>
        </p:sp>
        <p:sp>
          <p:nvSpPr>
            <p:cNvPr id="53274" name="Text Box 26"/>
            <p:cNvSpPr txBox="1">
              <a:spLocks noChangeArrowheads="1"/>
            </p:cNvSpPr>
            <p:nvPr/>
          </p:nvSpPr>
          <p:spPr bwMode="auto">
            <a:xfrm>
              <a:off x="4241" y="1752"/>
              <a:ext cx="5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Products</a:t>
              </a:r>
            </a:p>
          </p:txBody>
        </p:sp>
        <p:sp>
          <p:nvSpPr>
            <p:cNvPr id="53275" name="Text Box 27"/>
            <p:cNvSpPr txBox="1">
              <a:spLocks noChangeArrowheads="1"/>
            </p:cNvSpPr>
            <p:nvPr/>
          </p:nvSpPr>
          <p:spPr bwMode="auto">
            <a:xfrm>
              <a:off x="5103" y="1752"/>
              <a:ext cx="4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WEB</a:t>
              </a:r>
            </a:p>
          </p:txBody>
        </p:sp>
        <p:sp>
          <p:nvSpPr>
            <p:cNvPr id="53276" name="Text Box 28"/>
            <p:cNvSpPr txBox="1">
              <a:spLocks noChangeArrowheads="1"/>
            </p:cNvSpPr>
            <p:nvPr/>
          </p:nvSpPr>
          <p:spPr bwMode="auto">
            <a:xfrm>
              <a:off x="3379" y="1389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66CC"/>
                  </a:solidFill>
                </a:rPr>
                <a:t>4</a:t>
              </a:r>
            </a:p>
          </p:txBody>
        </p:sp>
        <p:sp>
          <p:nvSpPr>
            <p:cNvPr id="53277" name="Text Box 29"/>
            <p:cNvSpPr txBox="1">
              <a:spLocks noChangeArrowheads="1"/>
            </p:cNvSpPr>
            <p:nvPr/>
          </p:nvSpPr>
          <p:spPr bwMode="auto">
            <a:xfrm>
              <a:off x="4377" y="1479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66CC"/>
                  </a:solidFill>
                </a:rPr>
                <a:t>5</a:t>
              </a:r>
            </a:p>
          </p:txBody>
        </p:sp>
        <p:sp>
          <p:nvSpPr>
            <p:cNvPr id="53278" name="Text Box 30"/>
            <p:cNvSpPr txBox="1">
              <a:spLocks noChangeArrowheads="1"/>
            </p:cNvSpPr>
            <p:nvPr/>
          </p:nvSpPr>
          <p:spPr bwMode="auto">
            <a:xfrm>
              <a:off x="5194" y="1479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66CC"/>
                  </a:solidFill>
                </a:rPr>
                <a:t>6</a:t>
              </a:r>
            </a:p>
          </p:txBody>
        </p: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1338" y="1525"/>
              <a:ext cx="635" cy="272"/>
              <a:chOff x="975" y="1298"/>
              <a:chExt cx="635" cy="272"/>
            </a:xfrm>
          </p:grpSpPr>
          <p:sp>
            <p:nvSpPr>
              <p:cNvPr id="53280" name="Oval 32"/>
              <p:cNvSpPr>
                <a:spLocks noChangeArrowheads="1"/>
              </p:cNvSpPr>
              <p:nvPr/>
            </p:nvSpPr>
            <p:spPr bwMode="auto">
              <a:xfrm>
                <a:off x="1020" y="1298"/>
                <a:ext cx="545" cy="272"/>
              </a:xfrm>
              <a:prstGeom prst="ellipse">
                <a:avLst/>
              </a:prstGeom>
              <a:noFill/>
              <a:ln w="9525">
                <a:solidFill>
                  <a:srgbClr val="00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81" name="Text Box 33"/>
              <p:cNvSpPr txBox="1">
                <a:spLocks noChangeArrowheads="1"/>
              </p:cNvSpPr>
              <p:nvPr/>
            </p:nvSpPr>
            <p:spPr bwMode="auto">
              <a:xfrm>
                <a:off x="975" y="1344"/>
                <a:ext cx="63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Comic Sans MS" pitchFamily="66" charset="0"/>
                  </a:rPr>
                  <a:t>SeaPRISM</a:t>
                </a:r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1474" y="1343"/>
              <a:ext cx="635" cy="272"/>
              <a:chOff x="975" y="1298"/>
              <a:chExt cx="635" cy="272"/>
            </a:xfrm>
          </p:grpSpPr>
          <p:sp>
            <p:nvSpPr>
              <p:cNvPr id="53283" name="Oval 35"/>
              <p:cNvSpPr>
                <a:spLocks noChangeArrowheads="1"/>
              </p:cNvSpPr>
              <p:nvPr/>
            </p:nvSpPr>
            <p:spPr bwMode="auto">
              <a:xfrm>
                <a:off x="1020" y="1298"/>
                <a:ext cx="545" cy="272"/>
              </a:xfrm>
              <a:prstGeom prst="ellipse">
                <a:avLst/>
              </a:prstGeom>
              <a:noFill/>
              <a:ln w="9525">
                <a:solidFill>
                  <a:srgbClr val="00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84" name="Text Box 36"/>
              <p:cNvSpPr txBox="1">
                <a:spLocks noChangeArrowheads="1"/>
              </p:cNvSpPr>
              <p:nvPr/>
            </p:nvSpPr>
            <p:spPr bwMode="auto">
              <a:xfrm>
                <a:off x="975" y="1344"/>
                <a:ext cx="63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Comic Sans MS" pitchFamily="66" charset="0"/>
                  </a:rPr>
                  <a:t>SeaPRISM</a:t>
                </a:r>
              </a:p>
            </p:txBody>
          </p:sp>
        </p:grpSp>
        <p:sp>
          <p:nvSpPr>
            <p:cNvPr id="53285" name="Line 37"/>
            <p:cNvSpPr>
              <a:spLocks noChangeShapeType="1"/>
            </p:cNvSpPr>
            <p:nvPr/>
          </p:nvSpPr>
          <p:spPr bwMode="auto">
            <a:xfrm flipV="1">
              <a:off x="1066" y="1706"/>
              <a:ext cx="317" cy="1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Line 38"/>
            <p:cNvSpPr>
              <a:spLocks noChangeShapeType="1"/>
            </p:cNvSpPr>
            <p:nvPr/>
          </p:nvSpPr>
          <p:spPr bwMode="auto">
            <a:xfrm flipV="1">
              <a:off x="1066" y="1525"/>
              <a:ext cx="453" cy="317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87" name="Line 39"/>
            <p:cNvSpPr>
              <a:spLocks noChangeShapeType="1"/>
            </p:cNvSpPr>
            <p:nvPr/>
          </p:nvSpPr>
          <p:spPr bwMode="auto">
            <a:xfrm>
              <a:off x="1927" y="1661"/>
              <a:ext cx="182" cy="1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Line 40"/>
            <p:cNvSpPr>
              <a:spLocks noChangeShapeType="1"/>
            </p:cNvSpPr>
            <p:nvPr/>
          </p:nvSpPr>
          <p:spPr bwMode="auto">
            <a:xfrm>
              <a:off x="2064" y="1525"/>
              <a:ext cx="90" cy="27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7596188" y="115888"/>
            <a:ext cx="1360487" cy="576262"/>
            <a:chOff x="4830" y="3974"/>
            <a:chExt cx="721" cy="288"/>
          </a:xfrm>
        </p:grpSpPr>
        <p:pic>
          <p:nvPicPr>
            <p:cNvPr id="53290" name="Picture 42" descr="Animated NASA logo in which the orbit element circles the word NASA. On subsidiary pages, clicking on this graphic returns you to the NASA Home page, http://www.nasa.gov.">
              <a:hlinkClick r:id="rId3"/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4" y="3974"/>
              <a:ext cx="337" cy="288"/>
            </a:xfrm>
            <a:prstGeom prst="rect">
              <a:avLst/>
            </a:prstGeom>
            <a:noFill/>
          </p:spPr>
        </p:pic>
        <p:pic>
          <p:nvPicPr>
            <p:cNvPr id="53291" name="Picture 43" descr="[Goddard Space Flight Center Homepage]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0" y="3974"/>
              <a:ext cx="320" cy="288"/>
            </a:xfrm>
            <a:prstGeom prst="rect">
              <a:avLst/>
            </a:prstGeom>
            <a:noFill/>
          </p:spPr>
        </p:pic>
      </p:grpSp>
      <p:graphicFrame>
        <p:nvGraphicFramePr>
          <p:cNvPr id="53292" name="Object 44"/>
          <p:cNvGraphicFramePr>
            <a:graphicFrameLocks noChangeAspect="1"/>
          </p:cNvGraphicFramePr>
          <p:nvPr/>
        </p:nvGraphicFramePr>
        <p:xfrm>
          <a:off x="7667625" y="836613"/>
          <a:ext cx="1265238" cy="1439862"/>
        </p:xfrm>
        <a:graphic>
          <a:graphicData uri="http://schemas.openxmlformats.org/presentationml/2006/ole">
            <p:oleObj spid="_x0000_s2050" name="Corel PHOTO-PAINT 11.0 Image" r:id="rId7" imgW="11809524" imgH="13003175" progId="CorelPhotoPaint.Image.12">
              <p:embed/>
            </p:oleObj>
          </a:graphicData>
        </a:graphic>
      </p:graphicFrame>
      <p:graphicFrame>
        <p:nvGraphicFramePr>
          <p:cNvPr id="53293" name="Object 45"/>
          <p:cNvGraphicFramePr>
            <a:graphicFrameLocks noChangeAspect="1"/>
          </p:cNvGraphicFramePr>
          <p:nvPr/>
        </p:nvGraphicFramePr>
        <p:xfrm>
          <a:off x="6227763" y="836613"/>
          <a:ext cx="1316037" cy="1430337"/>
        </p:xfrm>
        <a:graphic>
          <a:graphicData uri="http://schemas.openxmlformats.org/presentationml/2006/ole">
            <p:oleObj spid="_x0000_s2051" name="Corel PHOTO-PAINT 9.0 Image" r:id="rId8" imgW="10285714" imgH="11187302" progId="CorelPhotoPaint.Image.9">
              <p:embed/>
            </p:oleObj>
          </a:graphicData>
        </a:graphic>
      </p:graphicFrame>
      <p:pic>
        <p:nvPicPr>
          <p:cNvPr id="53296" name="Picture 48" descr="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590800" cy="6524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6858000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620713"/>
            <a:ext cx="684213" cy="6237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0" y="609600"/>
            <a:ext cx="640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Comic Sans MS" pitchFamily="66" charset="0"/>
              </a:rPr>
              <a:t>AERONET-OC  (2002-present)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96188" y="115888"/>
            <a:ext cx="1360487" cy="576262"/>
            <a:chOff x="4830" y="3974"/>
            <a:chExt cx="721" cy="288"/>
          </a:xfrm>
        </p:grpSpPr>
        <p:pic>
          <p:nvPicPr>
            <p:cNvPr id="41992" name="Picture 8" descr="Animated NASA logo in which the orbit element circles the word NASA. On subsidiary pages, clicking on this graphic returns you to the NASA Home page, http://www.nasa.gov.">
              <a:hlinkClick r:id="rId3"/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4" y="3974"/>
              <a:ext cx="337" cy="288"/>
            </a:xfrm>
            <a:prstGeom prst="rect">
              <a:avLst/>
            </a:prstGeom>
            <a:noFill/>
          </p:spPr>
        </p:pic>
        <p:pic>
          <p:nvPicPr>
            <p:cNvPr id="41993" name="Picture 9" descr="[Goddard Space Flight Center Homepage]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0" y="3974"/>
              <a:ext cx="320" cy="288"/>
            </a:xfrm>
            <a:prstGeom prst="rect">
              <a:avLst/>
            </a:prstGeom>
            <a:noFill/>
          </p:spPr>
        </p:pic>
      </p:grp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44463" y="5530850"/>
            <a:ext cx="8999537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1500" b="1" dirty="0">
                <a:solidFill>
                  <a:srgbClr val="FF0000"/>
                </a:solidFill>
                <a:latin typeface="Comic Sans MS" pitchFamily="66" charset="0"/>
              </a:rPr>
              <a:t>NASA </a:t>
            </a:r>
            <a:r>
              <a:rPr lang="en-US" sz="1500" b="1" dirty="0">
                <a:solidFill>
                  <a:schemeClr val="accent2"/>
                </a:solidFill>
                <a:latin typeface="Comic Sans MS" pitchFamily="66" charset="0"/>
              </a:rPr>
              <a:t>manages the network infrastructure (i.e., handles the instruments calibration and, data collection, processing and distribution within AERONET).</a:t>
            </a:r>
            <a:r>
              <a:rPr lang="en-US" sz="1500" b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1500" b="1" dirty="0">
                <a:solidFill>
                  <a:srgbClr val="FF0000"/>
                </a:solidFill>
                <a:latin typeface="Comic Sans MS" pitchFamily="66" charset="0"/>
              </a:rPr>
              <a:t> JRC</a:t>
            </a:r>
            <a:r>
              <a:rPr lang="en-US" sz="1500" b="1" dirty="0">
                <a:solidFill>
                  <a:srgbClr val="0033CC"/>
                </a:solidFill>
                <a:latin typeface="Comic Sans MS" pitchFamily="66" charset="0"/>
              </a:rPr>
              <a:t> has the scientific responsibility of the processing algorithms and performs the quality assurance of data products.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1500" b="1" dirty="0" smtClean="0">
                <a:solidFill>
                  <a:srgbClr val="FF0000"/>
                </a:solidFill>
                <a:latin typeface="Comic Sans MS" pitchFamily="66" charset="0"/>
              </a:rPr>
              <a:t>PIs </a:t>
            </a:r>
            <a:r>
              <a:rPr lang="en-US" sz="15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establish and maintain individual AERONET-OC sites.</a:t>
            </a:r>
            <a:endParaRPr lang="en-US" sz="1500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79388" y="5229225"/>
            <a:ext cx="73453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Current management and responsibilities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42015" name="Picture 31" descr="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590800" cy="652463"/>
          </a:xfrm>
          <a:prstGeom prst="rect">
            <a:avLst/>
          </a:prstGeom>
          <a:noFill/>
        </p:spPr>
      </p:pic>
      <p:grpSp>
        <p:nvGrpSpPr>
          <p:cNvPr id="3" name="Group 45"/>
          <p:cNvGrpSpPr/>
          <p:nvPr/>
        </p:nvGrpSpPr>
        <p:grpSpPr>
          <a:xfrm>
            <a:off x="2268538" y="2276475"/>
            <a:ext cx="4822825" cy="2743201"/>
            <a:chOff x="2268538" y="2276475"/>
            <a:chExt cx="4822825" cy="2743201"/>
          </a:xfrm>
        </p:grpSpPr>
        <p:sp>
          <p:nvSpPr>
            <p:cNvPr id="41997" name="Oval 13"/>
            <p:cNvSpPr>
              <a:spLocks noChangeArrowheads="1"/>
            </p:cNvSpPr>
            <p:nvPr/>
          </p:nvSpPr>
          <p:spPr bwMode="auto">
            <a:xfrm>
              <a:off x="3563938" y="4797425"/>
              <a:ext cx="144463" cy="146050"/>
            </a:xfrm>
            <a:prstGeom prst="ellipse">
              <a:avLst/>
            </a:prstGeom>
            <a:solidFill>
              <a:srgbClr val="FF0000"/>
            </a:solidFill>
            <a:ln w="38100" cmpd="dbl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3708401" y="4652963"/>
              <a:ext cx="1727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Comic Sans MS" pitchFamily="66" charset="0"/>
                </a:rPr>
                <a:t>Planned sites</a:t>
              </a:r>
            </a:p>
          </p:txBody>
        </p:sp>
        <p:sp>
          <p:nvSpPr>
            <p:cNvPr id="42002" name="Oval 18"/>
            <p:cNvSpPr>
              <a:spLocks noChangeArrowheads="1"/>
            </p:cNvSpPr>
            <p:nvPr/>
          </p:nvSpPr>
          <p:spPr bwMode="auto">
            <a:xfrm>
              <a:off x="2268538" y="2349500"/>
              <a:ext cx="144463" cy="146050"/>
            </a:xfrm>
            <a:prstGeom prst="ellipse">
              <a:avLst/>
            </a:prstGeom>
            <a:solidFill>
              <a:srgbClr val="FF0000"/>
            </a:solidFill>
            <a:ln w="38100" cmpd="dbl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12" name="Oval 28"/>
            <p:cNvSpPr>
              <a:spLocks noChangeArrowheads="1"/>
            </p:cNvSpPr>
            <p:nvPr/>
          </p:nvSpPr>
          <p:spPr bwMode="auto">
            <a:xfrm>
              <a:off x="6948488" y="2276475"/>
              <a:ext cx="142875" cy="142875"/>
            </a:xfrm>
            <a:prstGeom prst="ellipse">
              <a:avLst/>
            </a:prstGeom>
            <a:solidFill>
              <a:srgbClr val="CC0000"/>
            </a:solidFill>
            <a:ln w="38100" cmpd="dbl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13" name="Oval 29"/>
            <p:cNvSpPr>
              <a:spLocks noChangeArrowheads="1"/>
            </p:cNvSpPr>
            <p:nvPr/>
          </p:nvSpPr>
          <p:spPr bwMode="auto">
            <a:xfrm>
              <a:off x="6877051" y="2636838"/>
              <a:ext cx="142875" cy="142875"/>
            </a:xfrm>
            <a:prstGeom prst="ellipse">
              <a:avLst/>
            </a:prstGeom>
            <a:solidFill>
              <a:srgbClr val="CC0000"/>
            </a:solidFill>
            <a:ln w="38100" cmpd="dbl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1258888" y="1773238"/>
            <a:ext cx="6337301" cy="3251201"/>
            <a:chOff x="1258888" y="1773238"/>
            <a:chExt cx="6337301" cy="3251201"/>
          </a:xfrm>
        </p:grpSpPr>
        <p:sp>
          <p:nvSpPr>
            <p:cNvPr id="42022" name="Rectangle 38"/>
            <p:cNvSpPr>
              <a:spLocks noChangeArrowheads="1"/>
            </p:cNvSpPr>
            <p:nvPr/>
          </p:nvSpPr>
          <p:spPr bwMode="auto">
            <a:xfrm>
              <a:off x="4787901" y="1773238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26" name="Rectangle 42"/>
            <p:cNvSpPr>
              <a:spLocks noChangeArrowheads="1"/>
            </p:cNvSpPr>
            <p:nvPr/>
          </p:nvSpPr>
          <p:spPr bwMode="auto">
            <a:xfrm>
              <a:off x="7451726" y="3357563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989" name="Rectangle 5"/>
            <p:cNvSpPr>
              <a:spLocks noChangeArrowheads="1"/>
            </p:cNvSpPr>
            <p:nvPr/>
          </p:nvSpPr>
          <p:spPr bwMode="auto">
            <a:xfrm>
              <a:off x="3059113" y="2276476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990" name="Text Box 6"/>
            <p:cNvSpPr txBox="1">
              <a:spLocks noChangeArrowheads="1"/>
            </p:cNvSpPr>
            <p:nvPr/>
          </p:nvSpPr>
          <p:spPr bwMode="auto">
            <a:xfrm>
              <a:off x="1547813" y="4657726"/>
              <a:ext cx="16398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omic Sans MS" pitchFamily="66" charset="0"/>
                </a:rPr>
                <a:t>Current sites</a:t>
              </a:r>
            </a:p>
          </p:txBody>
        </p:sp>
        <p:sp>
          <p:nvSpPr>
            <p:cNvPr id="42017" name="Rectangle 33"/>
            <p:cNvSpPr>
              <a:spLocks noChangeArrowheads="1"/>
            </p:cNvSpPr>
            <p:nvPr/>
          </p:nvSpPr>
          <p:spPr bwMode="auto">
            <a:xfrm>
              <a:off x="3203576" y="2133601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18" name="Rectangle 34"/>
            <p:cNvSpPr>
              <a:spLocks noChangeArrowheads="1"/>
            </p:cNvSpPr>
            <p:nvPr/>
          </p:nvSpPr>
          <p:spPr bwMode="auto">
            <a:xfrm>
              <a:off x="3132138" y="2205038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19" name="Rectangle 35"/>
            <p:cNvSpPr>
              <a:spLocks noChangeArrowheads="1"/>
            </p:cNvSpPr>
            <p:nvPr/>
          </p:nvSpPr>
          <p:spPr bwMode="auto">
            <a:xfrm>
              <a:off x="4787901" y="2060576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20" name="Rectangle 36"/>
            <p:cNvSpPr>
              <a:spLocks noChangeArrowheads="1"/>
            </p:cNvSpPr>
            <p:nvPr/>
          </p:nvSpPr>
          <p:spPr bwMode="auto">
            <a:xfrm>
              <a:off x="5003801" y="1773238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21" name="Rectangle 37"/>
            <p:cNvSpPr>
              <a:spLocks noChangeArrowheads="1"/>
            </p:cNvSpPr>
            <p:nvPr/>
          </p:nvSpPr>
          <p:spPr bwMode="auto">
            <a:xfrm>
              <a:off x="5580063" y="2492376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23" name="Rectangle 39"/>
            <p:cNvSpPr>
              <a:spLocks noChangeArrowheads="1"/>
            </p:cNvSpPr>
            <p:nvPr/>
          </p:nvSpPr>
          <p:spPr bwMode="auto">
            <a:xfrm>
              <a:off x="4859338" y="1844676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24" name="Rectangle 40"/>
            <p:cNvSpPr>
              <a:spLocks noChangeArrowheads="1"/>
            </p:cNvSpPr>
            <p:nvPr/>
          </p:nvSpPr>
          <p:spPr bwMode="auto">
            <a:xfrm>
              <a:off x="1258888" y="4797426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5181600" y="2133600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2819400" y="2438400"/>
              <a:ext cx="144463" cy="144463"/>
            </a:xfrm>
            <a:prstGeom prst="rect">
              <a:avLst/>
            </a:prstGeom>
            <a:solidFill>
              <a:srgbClr val="FF00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5" name="Group 44"/>
          <p:cNvGrpSpPr/>
          <p:nvPr/>
        </p:nvGrpSpPr>
        <p:grpSpPr>
          <a:xfrm>
            <a:off x="3492500" y="1628775"/>
            <a:ext cx="4751388" cy="3390901"/>
            <a:chOff x="3492500" y="1628775"/>
            <a:chExt cx="4751388" cy="3390901"/>
          </a:xfrm>
        </p:grpSpPr>
        <p:sp>
          <p:nvSpPr>
            <p:cNvPr id="42005" name="Text Box 21"/>
            <p:cNvSpPr txBox="1">
              <a:spLocks noChangeArrowheads="1"/>
            </p:cNvSpPr>
            <p:nvPr/>
          </p:nvSpPr>
          <p:spPr bwMode="auto">
            <a:xfrm>
              <a:off x="6156325" y="4652963"/>
              <a:ext cx="208756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Comic Sans MS" pitchFamily="66" charset="0"/>
                </a:rPr>
                <a:t>Potential sites</a:t>
              </a:r>
            </a:p>
          </p:txBody>
        </p:sp>
        <p:sp>
          <p:nvSpPr>
            <p:cNvPr id="42006" name="Oval 22"/>
            <p:cNvSpPr>
              <a:spLocks noChangeArrowheads="1"/>
            </p:cNvSpPr>
            <p:nvPr/>
          </p:nvSpPr>
          <p:spPr bwMode="auto">
            <a:xfrm>
              <a:off x="5435600" y="2997200"/>
              <a:ext cx="142875" cy="142875"/>
            </a:xfrm>
            <a:prstGeom prst="ellipse">
              <a:avLst/>
            </a:prstGeom>
            <a:solidFill>
              <a:srgbClr val="FFFF66"/>
            </a:solidFill>
            <a:ln w="38100" cmpd="dbl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08" name="Oval 24"/>
            <p:cNvSpPr>
              <a:spLocks noChangeArrowheads="1"/>
            </p:cNvSpPr>
            <p:nvPr/>
          </p:nvSpPr>
          <p:spPr bwMode="auto">
            <a:xfrm>
              <a:off x="5940425" y="4797425"/>
              <a:ext cx="142875" cy="142875"/>
            </a:xfrm>
            <a:prstGeom prst="ellipse">
              <a:avLst/>
            </a:prstGeom>
            <a:solidFill>
              <a:srgbClr val="FFFF00"/>
            </a:solidFill>
            <a:ln w="38100" cmpd="dbl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09" name="Oval 25"/>
            <p:cNvSpPr>
              <a:spLocks noChangeArrowheads="1"/>
            </p:cNvSpPr>
            <p:nvPr/>
          </p:nvSpPr>
          <p:spPr bwMode="auto">
            <a:xfrm>
              <a:off x="3492500" y="2781300"/>
              <a:ext cx="142875" cy="142875"/>
            </a:xfrm>
            <a:prstGeom prst="ellipse">
              <a:avLst/>
            </a:prstGeom>
            <a:solidFill>
              <a:srgbClr val="FFFF66"/>
            </a:solidFill>
            <a:ln w="38100" cmpd="dbl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10" name="Oval 26"/>
            <p:cNvSpPr>
              <a:spLocks noChangeArrowheads="1"/>
            </p:cNvSpPr>
            <p:nvPr/>
          </p:nvSpPr>
          <p:spPr bwMode="auto">
            <a:xfrm>
              <a:off x="5003800" y="1628775"/>
              <a:ext cx="142875" cy="142875"/>
            </a:xfrm>
            <a:prstGeom prst="ellipse">
              <a:avLst/>
            </a:prstGeom>
            <a:solidFill>
              <a:srgbClr val="FFFF66"/>
            </a:solidFill>
            <a:ln w="38100" cmpd="dbl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011" name="Oval 27"/>
            <p:cNvSpPr>
              <a:spLocks noChangeArrowheads="1"/>
            </p:cNvSpPr>
            <p:nvPr/>
          </p:nvSpPr>
          <p:spPr bwMode="auto">
            <a:xfrm>
              <a:off x="5292725" y="2565400"/>
              <a:ext cx="142875" cy="142875"/>
            </a:xfrm>
            <a:prstGeom prst="ellipse">
              <a:avLst/>
            </a:prstGeom>
            <a:solidFill>
              <a:srgbClr val="FFFF66"/>
            </a:solidFill>
            <a:ln w="38100" cmpd="dbl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Oval 22"/>
            <p:cNvSpPr>
              <a:spLocks noChangeArrowheads="1"/>
            </p:cNvSpPr>
            <p:nvPr/>
          </p:nvSpPr>
          <p:spPr bwMode="auto">
            <a:xfrm>
              <a:off x="4800600" y="3581400"/>
              <a:ext cx="142875" cy="142875"/>
            </a:xfrm>
            <a:prstGeom prst="ellipse">
              <a:avLst/>
            </a:prstGeom>
            <a:solidFill>
              <a:srgbClr val="FFFF66"/>
            </a:solidFill>
            <a:ln w="38100" cmpd="dbl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019800" cy="838200"/>
          </a:xfrm>
        </p:spPr>
        <p:txBody>
          <a:bodyPr/>
          <a:lstStyle/>
          <a:p>
            <a:pPr eaLnBrk="1" hangingPunct="1"/>
            <a:r>
              <a:rPr lang="en-CA" sz="3200" b="1" dirty="0" smtClean="0">
                <a:solidFill>
                  <a:schemeClr val="tx2"/>
                </a:solidFill>
                <a:latin typeface="Comic Sans MS" pitchFamily="66" charset="0"/>
              </a:rPr>
              <a:t>Current AERONET-OC sites</a:t>
            </a:r>
            <a:endParaRPr lang="en-US" sz="3200" b="1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264921"/>
          <a:ext cx="8610600" cy="5364480"/>
        </p:xfrm>
        <a:graphic>
          <a:graphicData uri="http://schemas.openxmlformats.org/drawingml/2006/table">
            <a:tbl>
              <a:tblPr/>
              <a:tblGrid>
                <a:gridCol w="1808163"/>
                <a:gridCol w="1447800"/>
                <a:gridCol w="879475"/>
                <a:gridCol w="973137"/>
                <a:gridCol w="1346200"/>
                <a:gridCol w="215582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Structure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Responsible Institution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AAOT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(2002-ongoing)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Adriatic Sea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45.314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12.508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Oceanographic tower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Joint Research Centre</a:t>
                      </a: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(EU)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MVCO 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(2004-ongoing)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Mid-Atlantic Bight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41.325</a:t>
                      </a:r>
                      <a:r>
                        <a:rPr kumimoji="0" lang="en-CA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70.567</a:t>
                      </a:r>
                      <a:r>
                        <a:rPr kumimoji="0" lang="en-CA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Oceanographic tower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University of New Hampshire</a:t>
                      </a: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(USA)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GDLT</a:t>
                      </a:r>
                      <a:r>
                        <a:rPr kumimoji="0" lang="en-CA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(2005-ongoing)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Baltic Proper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58.594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17.467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Lighthouse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Joint Research Centre</a:t>
                      </a: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(EU)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COVE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(2005-ongoing)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Mid-Atlantic Bight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36.900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75.710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Lighthouse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National Aeronautics and Space Administration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(USA)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HLT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(2006-ongoing)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Gulf of Finland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59.949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24.926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Lighthouse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Joint Research Centre</a:t>
                      </a: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(EU)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AABP 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(2006-2008)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Persian Gulf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25.495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53.146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Oil platform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Joint Research Centre</a:t>
                      </a: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(EU)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Palgrunden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(2008-ongoing)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Palgrunden Lake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58.753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13.158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Lighthouse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University of Stockholm</a:t>
                      </a: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Lucinda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(2009-ongoing)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Coral Sea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18.519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146.385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Jetty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Commonwealth Scientific and Industrial Research Organisation</a:t>
                      </a: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LISCO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(2009-ongoing)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 Island Sound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40.955°N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73.342°W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Platform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City College of  New York</a:t>
                      </a: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(USA)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WaveCIS_Site_CSI_6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(2010-ongoing)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Gulf of Mexico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28.867°N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90.483°W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Oil platform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Louisiana State University</a:t>
                      </a: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(USA)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Gloria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(2010-ongoing)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Black Sea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44.599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29.360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Oil platform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Joint Research Centre</a:t>
                      </a:r>
                      <a:r>
                        <a:rPr kumimoji="0" lang="en-C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(EU</a:t>
                      </a:r>
                      <a:r>
                        <a:rPr kumimoji="0" lang="en-C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96188" y="115888"/>
            <a:ext cx="1360487" cy="576262"/>
            <a:chOff x="4830" y="3974"/>
            <a:chExt cx="721" cy="288"/>
          </a:xfrm>
        </p:grpSpPr>
        <p:pic>
          <p:nvPicPr>
            <p:cNvPr id="6" name="Picture 8" descr="Animated NASA logo in which the orbit element circles the word NASA. On subsidiary pages, clicking on this graphic returns you to the NASA Home page, http://www.nasa.gov.">
              <a:hlinkClick r:id="rId2"/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4" y="3974"/>
              <a:ext cx="337" cy="288"/>
            </a:xfrm>
            <a:prstGeom prst="rect">
              <a:avLst/>
            </a:prstGeom>
            <a:noFill/>
          </p:spPr>
        </p:pic>
        <p:pic>
          <p:nvPicPr>
            <p:cNvPr id="7" name="Picture 9" descr="[Goddard Space Flight Center Homepage]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0" y="3974"/>
              <a:ext cx="320" cy="288"/>
            </a:xfrm>
            <a:prstGeom prst="rect">
              <a:avLst/>
            </a:prstGeom>
            <a:noFill/>
          </p:spPr>
        </p:pic>
      </p:grpSp>
      <p:pic>
        <p:nvPicPr>
          <p:cNvPr id="8" name="Picture 31" descr="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590800" cy="652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0600" y="990600"/>
            <a:ext cx="76962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AERONET-OC data applications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596188" y="115888"/>
            <a:ext cx="1360487" cy="576262"/>
            <a:chOff x="4830" y="3974"/>
            <a:chExt cx="721" cy="288"/>
          </a:xfrm>
        </p:grpSpPr>
        <p:pic>
          <p:nvPicPr>
            <p:cNvPr id="4" name="Picture 8" descr="Animated NASA logo in which the orbit element circles the word NASA. On subsidiary pages, clicking on this graphic returns you to the NASA Home page, http://www.nasa.gov.">
              <a:hlinkClick r:id="rId2"/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4" y="3974"/>
              <a:ext cx="337" cy="288"/>
            </a:xfrm>
            <a:prstGeom prst="rect">
              <a:avLst/>
            </a:prstGeom>
            <a:noFill/>
          </p:spPr>
        </p:pic>
        <p:pic>
          <p:nvPicPr>
            <p:cNvPr id="5" name="Picture 9" descr="[Goddard Space Flight Center Homepage]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0" y="3974"/>
              <a:ext cx="320" cy="288"/>
            </a:xfrm>
            <a:prstGeom prst="rect">
              <a:avLst/>
            </a:prstGeom>
            <a:noFill/>
          </p:spPr>
        </p:pic>
      </p:grpSp>
      <p:pic>
        <p:nvPicPr>
          <p:cNvPr id="6" name="Picture 31" descr="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590800" cy="6524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9200" y="2133600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Time Series for environmental analysis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Validation of primary ocean color products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Assessment of cross-mission primary products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Regional vicarious calibration of space sensors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Bias-reduction in regional primary products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228600" y="0"/>
            <a:ext cx="8915400" cy="1551214"/>
            <a:chOff x="228600" y="0"/>
            <a:chExt cx="8915400" cy="155121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0"/>
              <a:ext cx="4343400" cy="1551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76200"/>
              <a:ext cx="1421964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6084888" y="0"/>
              <a:ext cx="3059112" cy="1232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Site: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AAOT  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Location: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Northern Adriatic Sea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Water type: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Case-1/Case-2 (sed. dom.)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Water depth: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17 m (height: 15 m)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Distance: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8 nm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Period: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2002-present</a:t>
              </a: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304800" y="1524001"/>
            <a:ext cx="8839200" cy="1524000"/>
            <a:chOff x="304800" y="1524001"/>
            <a:chExt cx="8839200" cy="152400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524001"/>
              <a:ext cx="430804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6800" y="1600200"/>
              <a:ext cx="913338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6084887" y="1600200"/>
              <a:ext cx="3059113" cy="1232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Site: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GDLT  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Location: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Northern Baltic Proper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Water type: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Case-2 (</a:t>
              </a:r>
              <a:r>
                <a:rPr lang="en-US" sz="1100" b="1" dirty="0" err="1" smtClean="0">
                  <a:solidFill>
                    <a:srgbClr val="FF0000"/>
                  </a:solidFill>
                  <a:latin typeface="Comic Sans MS" pitchFamily="66" charset="0"/>
                </a:rPr>
                <a:t>y.s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. dom.)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Water depth: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16 m (height: 26 m)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Distance: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9 nm 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Period: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2005-present (summer)</a:t>
              </a: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304800" y="4648200"/>
            <a:ext cx="8458200" cy="1562011"/>
            <a:chOff x="304800" y="4648200"/>
            <a:chExt cx="8458200" cy="1562011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" y="4648200"/>
              <a:ext cx="4343400" cy="1562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AABT_UA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4400" y="4800600"/>
              <a:ext cx="1371600" cy="1069319"/>
            </a:xfrm>
            <a:prstGeom prst="rect">
              <a:avLst/>
            </a:prstGeom>
            <a:noFill/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172200" y="4800600"/>
              <a:ext cx="2590800" cy="1226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Site: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AABT  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Location: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Persian Gulf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Water type: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Case-1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(?)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Water depth: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23 m (height: 24 m)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Distance: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80 nm 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Period: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2005-2008</a:t>
              </a: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228600" y="3048000"/>
            <a:ext cx="8915400" cy="1569720"/>
            <a:chOff x="228600" y="3048000"/>
            <a:chExt cx="8915400" cy="1569720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600" y="3048000"/>
              <a:ext cx="4419600" cy="1569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6084887" y="3124200"/>
              <a:ext cx="3059113" cy="1232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Site: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HLT  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Location: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Gulf of Finland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Water type: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Case-2 (</a:t>
              </a:r>
              <a:r>
                <a:rPr lang="en-US" sz="1100" b="1" dirty="0" err="1" smtClean="0">
                  <a:solidFill>
                    <a:srgbClr val="FF0000"/>
                  </a:solidFill>
                  <a:latin typeface="Comic Sans MS" pitchFamily="66" charset="0"/>
                </a:rPr>
                <a:t>y.s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. dom.)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Water depth: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13 m (height: 30 m)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3366FF"/>
                  </a:solidFill>
                  <a:latin typeface="Comic Sans MS" pitchFamily="66" charset="0"/>
                </a:rPr>
                <a:t>Distance: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12 nm </a:t>
              </a:r>
              <a:endParaRPr lang="en-US" sz="11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 dirty="0">
                  <a:solidFill>
                    <a:srgbClr val="3366FF"/>
                  </a:solidFill>
                  <a:latin typeface="Comic Sans MS" pitchFamily="66" charset="0"/>
                </a:rPr>
                <a:t>Period: </a:t>
              </a:r>
              <a:r>
                <a:rPr lang="en-US" sz="1100" b="1" dirty="0" smtClean="0">
                  <a:solidFill>
                    <a:srgbClr val="FF0000"/>
                  </a:solidFill>
                  <a:latin typeface="Comic Sans MS" pitchFamily="66" charset="0"/>
                </a:rPr>
                <a:t>2006-present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(summer)</a:t>
              </a:r>
            </a:p>
          </p:txBody>
        </p:sp>
        <p:pic>
          <p:nvPicPr>
            <p:cNvPr id="11270" name="Picture 6" descr="C:\DEVICES\IMG\PIC\HLT\Helsinki_lighthous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800" y="3124200"/>
              <a:ext cx="914400" cy="1219200"/>
            </a:xfrm>
            <a:prstGeom prst="rect">
              <a:avLst/>
            </a:prstGeom>
            <a:noFill/>
          </p:spPr>
        </p:pic>
      </p:grp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-1" y="6442502"/>
            <a:ext cx="9144001" cy="41549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50" dirty="0">
                <a:latin typeface="Comic Sans MS" pitchFamily="66" charset="0"/>
              </a:rPr>
              <a:t>Zibordi, G., Holben, B., Slutsker, I., Giles, D’Alimonte, D., </a:t>
            </a:r>
            <a:r>
              <a:rPr lang="en-US" sz="1050" dirty="0" err="1">
                <a:latin typeface="Comic Sans MS" pitchFamily="66" charset="0"/>
              </a:rPr>
              <a:t>Mélin</a:t>
            </a:r>
            <a:r>
              <a:rPr lang="en-US" sz="1050" dirty="0">
                <a:latin typeface="Comic Sans MS" pitchFamily="66" charset="0"/>
              </a:rPr>
              <a:t>, F., Berthon, J.-F., </a:t>
            </a:r>
            <a:r>
              <a:rPr lang="en-US" sz="1050" dirty="0" err="1">
                <a:latin typeface="Comic Sans MS" pitchFamily="66" charset="0"/>
              </a:rPr>
              <a:t>Vandemark</a:t>
            </a:r>
            <a:r>
              <a:rPr lang="en-US" sz="1050" dirty="0">
                <a:latin typeface="Comic Sans MS" pitchFamily="66" charset="0"/>
              </a:rPr>
              <a:t>, D., </a:t>
            </a:r>
            <a:r>
              <a:rPr lang="en-US" sz="1050" dirty="0" err="1">
                <a:latin typeface="Comic Sans MS" pitchFamily="66" charset="0"/>
              </a:rPr>
              <a:t>Feng</a:t>
            </a:r>
            <a:r>
              <a:rPr lang="en-US" sz="1050" dirty="0">
                <a:latin typeface="Comic Sans MS" pitchFamily="66" charset="0"/>
              </a:rPr>
              <a:t>, H.,  Schuster, G., </a:t>
            </a:r>
            <a:r>
              <a:rPr lang="en-US" sz="1050" dirty="0" err="1">
                <a:latin typeface="Comic Sans MS" pitchFamily="66" charset="0"/>
              </a:rPr>
              <a:t>Fabbri</a:t>
            </a:r>
            <a:r>
              <a:rPr lang="en-US" sz="1050" dirty="0">
                <a:latin typeface="Comic Sans MS" pitchFamily="66" charset="0"/>
              </a:rPr>
              <a:t>, B. E., Kaitala, S., Seppälä, J. (2009). AERONET-OC: a network for the validation of Ocean Color primary radiometric products. </a:t>
            </a:r>
            <a:r>
              <a:rPr lang="en-US" sz="1050" i="1" dirty="0" smtClean="0">
                <a:latin typeface="Comic Sans MS" pitchFamily="66" charset="0"/>
              </a:rPr>
              <a:t>JTECH 26</a:t>
            </a:r>
            <a:r>
              <a:rPr lang="en-US" sz="1050" i="1" dirty="0">
                <a:latin typeface="Comic Sans MS" pitchFamily="66" charset="0"/>
              </a:rPr>
              <a:t>, 1634-1651.</a:t>
            </a:r>
            <a:endParaRPr lang="en-US" sz="105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1"/>
            <a:ext cx="2428875" cy="61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14400"/>
            <a:ext cx="6934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962400"/>
            <a:ext cx="6934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Inter-Annual Stability of </a:t>
            </a:r>
          </a:p>
          <a:p>
            <a:r>
              <a:rPr lang="en-US" sz="3200" b="1" dirty="0" smtClean="0">
                <a:solidFill>
                  <a:schemeClr val="tx2"/>
                </a:solidFill>
              </a:rPr>
              <a:t>	Satellite Ocean Color Sensors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952</Words>
  <Application>Microsoft Office PowerPoint</Application>
  <PresentationFormat>On-screen Show (4:3)</PresentationFormat>
  <Paragraphs>185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Theme</vt:lpstr>
      <vt:lpstr>Equation</vt:lpstr>
      <vt:lpstr>Corel PHOTO-PAINT 11.0 Image</vt:lpstr>
      <vt:lpstr>Corel PHOTO-PAINT 9.0 Image</vt:lpstr>
      <vt:lpstr>AERONET-OC: Gloria</vt:lpstr>
      <vt:lpstr>Slide 2</vt:lpstr>
      <vt:lpstr>Slide 3</vt:lpstr>
      <vt:lpstr>Slide 4</vt:lpstr>
      <vt:lpstr>Slide 5</vt:lpstr>
      <vt:lpstr>Current AERONET-OC sites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European Commission - GEM Unit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AERONET-OC: Status</dc:title>
  <dc:creator>ziborgi</dc:creator>
  <cp:lastModifiedBy>ziborgi</cp:lastModifiedBy>
  <cp:revision>8</cp:revision>
  <dcterms:created xsi:type="dcterms:W3CDTF">2011-02-22T19:35:48Z</dcterms:created>
  <dcterms:modified xsi:type="dcterms:W3CDTF">2011-11-10T17:01:56Z</dcterms:modified>
</cp:coreProperties>
</file>